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compatMode="1" saveSubsetFonts="1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256" r:id="rId2"/>
    <p:sldId id="258" r:id="rId3"/>
    <p:sldId id="259" r:id="rId4"/>
    <p:sldId id="260" r:id="rId5"/>
    <p:sldId id="261" r:id="rId6"/>
    <p:sldId id="262" r:id="rId7"/>
    <p:sldId id="265" r:id="rId8"/>
    <p:sldId id="263" r:id="rId9"/>
    <p:sldId id="264" r:id="rId10"/>
    <p:sldId id="257" r:id="rId11"/>
  </p:sldIdLst>
  <p:sldSz cx="9144000" cy="6858000" type="screen4x3"/>
  <p:notesSz cx="6858000" cy="9144000"/>
  <p:defaultTextStyle>
    <a:defPPr>
      <a:defRPr lang="es-CO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Estilo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98" autoAdjust="0"/>
    <p:restoredTop sz="94650"/>
  </p:normalViewPr>
  <p:slideViewPr>
    <p:cSldViewPr>
      <p:cViewPr>
        <p:scale>
          <a:sx n="120" d="100"/>
          <a:sy n="120" d="100"/>
        </p:scale>
        <p:origin x="1376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6" d="100"/>
          <a:sy n="86" d="100"/>
        </p:scale>
        <p:origin x="-1974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>
            <a:extLst>
              <a:ext uri="{FF2B5EF4-FFF2-40B4-BE49-F238E27FC236}">
                <a16:creationId xmlns:a16="http://schemas.microsoft.com/office/drawing/2014/main" id="{358C11FA-FBC8-7C00-F607-00F07D962C8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s-CO"/>
          </a:p>
        </p:txBody>
      </p:sp>
      <p:sp>
        <p:nvSpPr>
          <p:cNvPr id="3" name="2 Marcador de fecha">
            <a:extLst>
              <a:ext uri="{FF2B5EF4-FFF2-40B4-BE49-F238E27FC236}">
                <a16:creationId xmlns:a16="http://schemas.microsoft.com/office/drawing/2014/main" id="{75BFF428-97A3-643D-61CE-9817B4AB248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EC940562-45DF-3E45-83C0-EC0A078FEA6D}" type="datetimeFigureOut">
              <a:rPr lang="es-CO"/>
              <a:pPr>
                <a:defRPr/>
              </a:pPr>
              <a:t>9/11/23</a:t>
            </a:fld>
            <a:endParaRPr lang="es-CO"/>
          </a:p>
        </p:txBody>
      </p:sp>
      <p:sp>
        <p:nvSpPr>
          <p:cNvPr id="4" name="3 Marcador de pie de página">
            <a:extLst>
              <a:ext uri="{FF2B5EF4-FFF2-40B4-BE49-F238E27FC236}">
                <a16:creationId xmlns:a16="http://schemas.microsoft.com/office/drawing/2014/main" id="{8CC25A32-F180-E5B6-A981-56518CE4411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s-CO"/>
          </a:p>
        </p:txBody>
      </p:sp>
      <p:sp>
        <p:nvSpPr>
          <p:cNvPr id="5" name="4 Marcador de número de diapositiva">
            <a:extLst>
              <a:ext uri="{FF2B5EF4-FFF2-40B4-BE49-F238E27FC236}">
                <a16:creationId xmlns:a16="http://schemas.microsoft.com/office/drawing/2014/main" id="{04CB87D0-1816-0917-F028-A5114A95A73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DEF60224-B6D8-8C4F-BF8D-721312A2AD26}" type="slidenum">
              <a:rPr lang="es-CO" altLang="es-CO"/>
              <a:pPr>
                <a:defRPr/>
              </a:pPr>
              <a:t>‹Nº›</a:t>
            </a:fld>
            <a:endParaRPr lang="es-CO" altLang="es-CO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>
            <a:extLst>
              <a:ext uri="{FF2B5EF4-FFF2-40B4-BE49-F238E27FC236}">
                <a16:creationId xmlns:a16="http://schemas.microsoft.com/office/drawing/2014/main" id="{951A76FB-3836-4AB1-5032-137D73AB3B1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s-CO"/>
          </a:p>
        </p:txBody>
      </p:sp>
      <p:sp>
        <p:nvSpPr>
          <p:cNvPr id="3" name="2 Marcador de fecha">
            <a:extLst>
              <a:ext uri="{FF2B5EF4-FFF2-40B4-BE49-F238E27FC236}">
                <a16:creationId xmlns:a16="http://schemas.microsoft.com/office/drawing/2014/main" id="{8BA1C251-7D79-4F16-1443-26E29267228F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BCB74148-F928-2146-AEFF-F6CA3E2C72AE}" type="datetimeFigureOut">
              <a:rPr lang="es-CO"/>
              <a:pPr>
                <a:defRPr/>
              </a:pPr>
              <a:t>9/11/23</a:t>
            </a:fld>
            <a:endParaRPr lang="es-CO"/>
          </a:p>
        </p:txBody>
      </p:sp>
      <p:sp>
        <p:nvSpPr>
          <p:cNvPr id="4" name="3 Marcador de imagen de diapositiva">
            <a:extLst>
              <a:ext uri="{FF2B5EF4-FFF2-40B4-BE49-F238E27FC236}">
                <a16:creationId xmlns:a16="http://schemas.microsoft.com/office/drawing/2014/main" id="{91294083-BAC2-6DAA-F923-EE48CE5BED4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s-CO" noProof="0"/>
          </a:p>
        </p:txBody>
      </p:sp>
      <p:sp>
        <p:nvSpPr>
          <p:cNvPr id="5" name="4 Marcador de notas">
            <a:extLst>
              <a:ext uri="{FF2B5EF4-FFF2-40B4-BE49-F238E27FC236}">
                <a16:creationId xmlns:a16="http://schemas.microsoft.com/office/drawing/2014/main" id="{63C9B7A3-9B5E-CA7B-9CDF-112C901CD89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noProof="0"/>
              <a:t>Haga clic para modificar el estilo de texto del patrón</a:t>
            </a:r>
          </a:p>
          <a:p>
            <a:pPr lvl="1"/>
            <a:r>
              <a:rPr lang="es-ES" noProof="0"/>
              <a:t>Segundo nivel</a:t>
            </a:r>
          </a:p>
          <a:p>
            <a:pPr lvl="2"/>
            <a:r>
              <a:rPr lang="es-ES" noProof="0"/>
              <a:t>Tercer nivel</a:t>
            </a:r>
          </a:p>
          <a:p>
            <a:pPr lvl="3"/>
            <a:r>
              <a:rPr lang="es-ES" noProof="0"/>
              <a:t>Cuarto nivel</a:t>
            </a:r>
          </a:p>
          <a:p>
            <a:pPr lvl="4"/>
            <a:r>
              <a:rPr lang="es-ES" noProof="0"/>
              <a:t>Quinto nivel</a:t>
            </a:r>
            <a:endParaRPr lang="es-CO" noProof="0"/>
          </a:p>
        </p:txBody>
      </p:sp>
      <p:sp>
        <p:nvSpPr>
          <p:cNvPr id="6" name="5 Marcador de pie de página">
            <a:extLst>
              <a:ext uri="{FF2B5EF4-FFF2-40B4-BE49-F238E27FC236}">
                <a16:creationId xmlns:a16="http://schemas.microsoft.com/office/drawing/2014/main" id="{B77E2C13-D749-D244-4D57-05DB0198319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s-CO"/>
          </a:p>
        </p:txBody>
      </p:sp>
      <p:sp>
        <p:nvSpPr>
          <p:cNvPr id="7" name="6 Marcador de número de diapositiva">
            <a:extLst>
              <a:ext uri="{FF2B5EF4-FFF2-40B4-BE49-F238E27FC236}">
                <a16:creationId xmlns:a16="http://schemas.microsoft.com/office/drawing/2014/main" id="{AF56811F-60AC-9163-3F5B-DDAA48CEB60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31CFE013-1605-9247-8CFA-86BD79D94434}" type="slidenum">
              <a:rPr lang="es-CO" altLang="es-CO"/>
              <a:pPr>
                <a:defRPr/>
              </a:pPr>
              <a:t>‹Nº›</a:t>
            </a:fld>
            <a:endParaRPr lang="es-CO" altLang="es-CO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1 Marcador de imagen de diapositiva">
            <a:extLst>
              <a:ext uri="{FF2B5EF4-FFF2-40B4-BE49-F238E27FC236}">
                <a16:creationId xmlns:a16="http://schemas.microsoft.com/office/drawing/2014/main" id="{AC9D6E78-D91A-535F-45FE-596AEE4DBD1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8" name="2 Marcador de notas">
            <a:extLst>
              <a:ext uri="{FF2B5EF4-FFF2-40B4-BE49-F238E27FC236}">
                <a16:creationId xmlns:a16="http://schemas.microsoft.com/office/drawing/2014/main" id="{69AFB7FE-23E0-BD27-852E-D5BEFDCE00F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s-CO" altLang="es-CO"/>
          </a:p>
        </p:txBody>
      </p:sp>
      <p:sp>
        <p:nvSpPr>
          <p:cNvPr id="14339" name="3 Marcador de número de diapositiva">
            <a:extLst>
              <a:ext uri="{FF2B5EF4-FFF2-40B4-BE49-F238E27FC236}">
                <a16:creationId xmlns:a16="http://schemas.microsoft.com/office/drawing/2014/main" id="{79FD77AC-4AB1-85A8-4599-9D622E60E20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3029161F-1E7D-ED48-967D-90075B5B77F4}" type="slidenum">
              <a:rPr lang="es-CO" altLang="es-CO" smtClean="0"/>
              <a:pPr>
                <a:spcBef>
                  <a:spcPct val="0"/>
                </a:spcBef>
              </a:pPr>
              <a:t>1</a:t>
            </a:fld>
            <a:endParaRPr lang="es-CO" altLang="es-CO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1 Marcador de imagen de diapositiva">
            <a:extLst>
              <a:ext uri="{FF2B5EF4-FFF2-40B4-BE49-F238E27FC236}">
                <a16:creationId xmlns:a16="http://schemas.microsoft.com/office/drawing/2014/main" id="{AC9D6E78-D91A-535F-45FE-596AEE4DBD1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8" name="2 Marcador de notas">
            <a:extLst>
              <a:ext uri="{FF2B5EF4-FFF2-40B4-BE49-F238E27FC236}">
                <a16:creationId xmlns:a16="http://schemas.microsoft.com/office/drawing/2014/main" id="{69AFB7FE-23E0-BD27-852E-D5BEFDCE00F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s-CO" altLang="es-CO"/>
          </a:p>
        </p:txBody>
      </p:sp>
      <p:sp>
        <p:nvSpPr>
          <p:cNvPr id="14339" name="3 Marcador de número de diapositiva">
            <a:extLst>
              <a:ext uri="{FF2B5EF4-FFF2-40B4-BE49-F238E27FC236}">
                <a16:creationId xmlns:a16="http://schemas.microsoft.com/office/drawing/2014/main" id="{79FD77AC-4AB1-85A8-4599-9D622E60E20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3029161F-1E7D-ED48-967D-90075B5B77F4}" type="slidenum">
              <a:rPr lang="es-CO" altLang="es-CO" smtClean="0"/>
              <a:pPr>
                <a:spcBef>
                  <a:spcPct val="0"/>
                </a:spcBef>
              </a:pPr>
              <a:t>2</a:t>
            </a:fld>
            <a:endParaRPr lang="es-CO" altLang="es-CO"/>
          </a:p>
        </p:txBody>
      </p:sp>
    </p:spTree>
    <p:extLst>
      <p:ext uri="{BB962C8B-B14F-4D97-AF65-F5344CB8AC3E}">
        <p14:creationId xmlns:p14="http://schemas.microsoft.com/office/powerpoint/2010/main" val="23436670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1 Marcador de imagen de diapositiva">
            <a:extLst>
              <a:ext uri="{FF2B5EF4-FFF2-40B4-BE49-F238E27FC236}">
                <a16:creationId xmlns:a16="http://schemas.microsoft.com/office/drawing/2014/main" id="{AC9D6E78-D91A-535F-45FE-596AEE4DBD1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8" name="2 Marcador de notas">
            <a:extLst>
              <a:ext uri="{FF2B5EF4-FFF2-40B4-BE49-F238E27FC236}">
                <a16:creationId xmlns:a16="http://schemas.microsoft.com/office/drawing/2014/main" id="{69AFB7FE-23E0-BD27-852E-D5BEFDCE00F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s-CO" altLang="es-CO"/>
          </a:p>
        </p:txBody>
      </p:sp>
      <p:sp>
        <p:nvSpPr>
          <p:cNvPr id="14339" name="3 Marcador de número de diapositiva">
            <a:extLst>
              <a:ext uri="{FF2B5EF4-FFF2-40B4-BE49-F238E27FC236}">
                <a16:creationId xmlns:a16="http://schemas.microsoft.com/office/drawing/2014/main" id="{79FD77AC-4AB1-85A8-4599-9D622E60E20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3029161F-1E7D-ED48-967D-90075B5B77F4}" type="slidenum">
              <a:rPr lang="es-CO" altLang="es-CO" smtClean="0"/>
              <a:pPr>
                <a:spcBef>
                  <a:spcPct val="0"/>
                </a:spcBef>
              </a:pPr>
              <a:t>3</a:t>
            </a:fld>
            <a:endParaRPr lang="es-CO" altLang="es-CO"/>
          </a:p>
        </p:txBody>
      </p:sp>
    </p:spTree>
    <p:extLst>
      <p:ext uri="{BB962C8B-B14F-4D97-AF65-F5344CB8AC3E}">
        <p14:creationId xmlns:p14="http://schemas.microsoft.com/office/powerpoint/2010/main" val="10797497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1 Marcador de imagen de diapositiva">
            <a:extLst>
              <a:ext uri="{FF2B5EF4-FFF2-40B4-BE49-F238E27FC236}">
                <a16:creationId xmlns:a16="http://schemas.microsoft.com/office/drawing/2014/main" id="{AC9D6E78-D91A-535F-45FE-596AEE4DBD1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8" name="2 Marcador de notas">
            <a:extLst>
              <a:ext uri="{FF2B5EF4-FFF2-40B4-BE49-F238E27FC236}">
                <a16:creationId xmlns:a16="http://schemas.microsoft.com/office/drawing/2014/main" id="{69AFB7FE-23E0-BD27-852E-D5BEFDCE00F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s-CO" altLang="es-CO"/>
          </a:p>
        </p:txBody>
      </p:sp>
      <p:sp>
        <p:nvSpPr>
          <p:cNvPr id="14339" name="3 Marcador de número de diapositiva">
            <a:extLst>
              <a:ext uri="{FF2B5EF4-FFF2-40B4-BE49-F238E27FC236}">
                <a16:creationId xmlns:a16="http://schemas.microsoft.com/office/drawing/2014/main" id="{79FD77AC-4AB1-85A8-4599-9D622E60E20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3029161F-1E7D-ED48-967D-90075B5B77F4}" type="slidenum">
              <a:rPr lang="es-CO" altLang="es-CO" smtClean="0"/>
              <a:pPr>
                <a:spcBef>
                  <a:spcPct val="0"/>
                </a:spcBef>
              </a:pPr>
              <a:t>4</a:t>
            </a:fld>
            <a:endParaRPr lang="es-CO" altLang="es-CO"/>
          </a:p>
        </p:txBody>
      </p:sp>
    </p:spTree>
    <p:extLst>
      <p:ext uri="{BB962C8B-B14F-4D97-AF65-F5344CB8AC3E}">
        <p14:creationId xmlns:p14="http://schemas.microsoft.com/office/powerpoint/2010/main" val="41255654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1 Marcador de imagen de diapositiva">
            <a:extLst>
              <a:ext uri="{FF2B5EF4-FFF2-40B4-BE49-F238E27FC236}">
                <a16:creationId xmlns:a16="http://schemas.microsoft.com/office/drawing/2014/main" id="{AC9D6E78-D91A-535F-45FE-596AEE4DBD1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8" name="2 Marcador de notas">
            <a:extLst>
              <a:ext uri="{FF2B5EF4-FFF2-40B4-BE49-F238E27FC236}">
                <a16:creationId xmlns:a16="http://schemas.microsoft.com/office/drawing/2014/main" id="{69AFB7FE-23E0-BD27-852E-D5BEFDCE00F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s-CO" altLang="es-CO"/>
          </a:p>
        </p:txBody>
      </p:sp>
      <p:sp>
        <p:nvSpPr>
          <p:cNvPr id="14339" name="3 Marcador de número de diapositiva">
            <a:extLst>
              <a:ext uri="{FF2B5EF4-FFF2-40B4-BE49-F238E27FC236}">
                <a16:creationId xmlns:a16="http://schemas.microsoft.com/office/drawing/2014/main" id="{79FD77AC-4AB1-85A8-4599-9D622E60E20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3029161F-1E7D-ED48-967D-90075B5B77F4}" type="slidenum">
              <a:rPr lang="es-CO" altLang="es-CO" smtClean="0"/>
              <a:pPr>
                <a:spcBef>
                  <a:spcPct val="0"/>
                </a:spcBef>
              </a:pPr>
              <a:t>5</a:t>
            </a:fld>
            <a:endParaRPr lang="es-CO" altLang="es-CO"/>
          </a:p>
        </p:txBody>
      </p:sp>
    </p:spTree>
    <p:extLst>
      <p:ext uri="{BB962C8B-B14F-4D97-AF65-F5344CB8AC3E}">
        <p14:creationId xmlns:p14="http://schemas.microsoft.com/office/powerpoint/2010/main" val="21227719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1 Marcador de imagen de diapositiva">
            <a:extLst>
              <a:ext uri="{FF2B5EF4-FFF2-40B4-BE49-F238E27FC236}">
                <a16:creationId xmlns:a16="http://schemas.microsoft.com/office/drawing/2014/main" id="{AC9D6E78-D91A-535F-45FE-596AEE4DBD1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8" name="2 Marcador de notas">
            <a:extLst>
              <a:ext uri="{FF2B5EF4-FFF2-40B4-BE49-F238E27FC236}">
                <a16:creationId xmlns:a16="http://schemas.microsoft.com/office/drawing/2014/main" id="{69AFB7FE-23E0-BD27-852E-D5BEFDCE00F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s-CO" altLang="es-CO"/>
          </a:p>
        </p:txBody>
      </p:sp>
      <p:sp>
        <p:nvSpPr>
          <p:cNvPr id="14339" name="3 Marcador de número de diapositiva">
            <a:extLst>
              <a:ext uri="{FF2B5EF4-FFF2-40B4-BE49-F238E27FC236}">
                <a16:creationId xmlns:a16="http://schemas.microsoft.com/office/drawing/2014/main" id="{79FD77AC-4AB1-85A8-4599-9D622E60E20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3029161F-1E7D-ED48-967D-90075B5B77F4}" type="slidenum">
              <a:rPr lang="es-CO" altLang="es-CO" smtClean="0"/>
              <a:pPr>
                <a:spcBef>
                  <a:spcPct val="0"/>
                </a:spcBef>
              </a:pPr>
              <a:t>6</a:t>
            </a:fld>
            <a:endParaRPr lang="es-CO" altLang="es-CO"/>
          </a:p>
        </p:txBody>
      </p:sp>
    </p:spTree>
    <p:extLst>
      <p:ext uri="{BB962C8B-B14F-4D97-AF65-F5344CB8AC3E}">
        <p14:creationId xmlns:p14="http://schemas.microsoft.com/office/powerpoint/2010/main" val="11430102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1 Marcador de imagen de diapositiva">
            <a:extLst>
              <a:ext uri="{FF2B5EF4-FFF2-40B4-BE49-F238E27FC236}">
                <a16:creationId xmlns:a16="http://schemas.microsoft.com/office/drawing/2014/main" id="{AC9D6E78-D91A-535F-45FE-596AEE4DBD1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8" name="2 Marcador de notas">
            <a:extLst>
              <a:ext uri="{FF2B5EF4-FFF2-40B4-BE49-F238E27FC236}">
                <a16:creationId xmlns:a16="http://schemas.microsoft.com/office/drawing/2014/main" id="{69AFB7FE-23E0-BD27-852E-D5BEFDCE00F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s-CO" altLang="es-CO"/>
          </a:p>
        </p:txBody>
      </p:sp>
      <p:sp>
        <p:nvSpPr>
          <p:cNvPr id="14339" name="3 Marcador de número de diapositiva">
            <a:extLst>
              <a:ext uri="{FF2B5EF4-FFF2-40B4-BE49-F238E27FC236}">
                <a16:creationId xmlns:a16="http://schemas.microsoft.com/office/drawing/2014/main" id="{79FD77AC-4AB1-85A8-4599-9D622E60E20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3029161F-1E7D-ED48-967D-90075B5B77F4}" type="slidenum">
              <a:rPr lang="es-CO" altLang="es-CO" smtClean="0"/>
              <a:pPr>
                <a:spcBef>
                  <a:spcPct val="0"/>
                </a:spcBef>
              </a:pPr>
              <a:t>7</a:t>
            </a:fld>
            <a:endParaRPr lang="es-CO" altLang="es-CO"/>
          </a:p>
        </p:txBody>
      </p:sp>
    </p:spTree>
    <p:extLst>
      <p:ext uri="{BB962C8B-B14F-4D97-AF65-F5344CB8AC3E}">
        <p14:creationId xmlns:p14="http://schemas.microsoft.com/office/powerpoint/2010/main" val="26571296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1 Marcador de imagen de diapositiva">
            <a:extLst>
              <a:ext uri="{FF2B5EF4-FFF2-40B4-BE49-F238E27FC236}">
                <a16:creationId xmlns:a16="http://schemas.microsoft.com/office/drawing/2014/main" id="{AC9D6E78-D91A-535F-45FE-596AEE4DBD1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8" name="2 Marcador de notas">
            <a:extLst>
              <a:ext uri="{FF2B5EF4-FFF2-40B4-BE49-F238E27FC236}">
                <a16:creationId xmlns:a16="http://schemas.microsoft.com/office/drawing/2014/main" id="{69AFB7FE-23E0-BD27-852E-D5BEFDCE00F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s-CO" altLang="es-CO"/>
          </a:p>
        </p:txBody>
      </p:sp>
      <p:sp>
        <p:nvSpPr>
          <p:cNvPr id="14339" name="3 Marcador de número de diapositiva">
            <a:extLst>
              <a:ext uri="{FF2B5EF4-FFF2-40B4-BE49-F238E27FC236}">
                <a16:creationId xmlns:a16="http://schemas.microsoft.com/office/drawing/2014/main" id="{79FD77AC-4AB1-85A8-4599-9D622E60E20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3029161F-1E7D-ED48-967D-90075B5B77F4}" type="slidenum">
              <a:rPr lang="es-CO" altLang="es-CO" smtClean="0"/>
              <a:pPr>
                <a:spcBef>
                  <a:spcPct val="0"/>
                </a:spcBef>
              </a:pPr>
              <a:t>8</a:t>
            </a:fld>
            <a:endParaRPr lang="es-CO" altLang="es-CO"/>
          </a:p>
        </p:txBody>
      </p:sp>
    </p:spTree>
    <p:extLst>
      <p:ext uri="{BB962C8B-B14F-4D97-AF65-F5344CB8AC3E}">
        <p14:creationId xmlns:p14="http://schemas.microsoft.com/office/powerpoint/2010/main" val="39054235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1 Marcador de imagen de diapositiva">
            <a:extLst>
              <a:ext uri="{FF2B5EF4-FFF2-40B4-BE49-F238E27FC236}">
                <a16:creationId xmlns:a16="http://schemas.microsoft.com/office/drawing/2014/main" id="{AC9D6E78-D91A-535F-45FE-596AEE4DBD1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8" name="2 Marcador de notas">
            <a:extLst>
              <a:ext uri="{FF2B5EF4-FFF2-40B4-BE49-F238E27FC236}">
                <a16:creationId xmlns:a16="http://schemas.microsoft.com/office/drawing/2014/main" id="{69AFB7FE-23E0-BD27-852E-D5BEFDCE00F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s-CO" altLang="es-CO"/>
          </a:p>
        </p:txBody>
      </p:sp>
      <p:sp>
        <p:nvSpPr>
          <p:cNvPr id="14339" name="3 Marcador de número de diapositiva">
            <a:extLst>
              <a:ext uri="{FF2B5EF4-FFF2-40B4-BE49-F238E27FC236}">
                <a16:creationId xmlns:a16="http://schemas.microsoft.com/office/drawing/2014/main" id="{79FD77AC-4AB1-85A8-4599-9D622E60E20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3029161F-1E7D-ED48-967D-90075B5B77F4}" type="slidenum">
              <a:rPr lang="es-CO" altLang="es-CO" smtClean="0"/>
              <a:pPr>
                <a:spcBef>
                  <a:spcPct val="0"/>
                </a:spcBef>
              </a:pPr>
              <a:t>9</a:t>
            </a:fld>
            <a:endParaRPr lang="es-CO" altLang="es-CO"/>
          </a:p>
        </p:txBody>
      </p:sp>
    </p:spTree>
    <p:extLst>
      <p:ext uri="{BB962C8B-B14F-4D97-AF65-F5344CB8AC3E}">
        <p14:creationId xmlns:p14="http://schemas.microsoft.com/office/powerpoint/2010/main" val="3176451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7 Rectángulo">
            <a:extLst>
              <a:ext uri="{FF2B5EF4-FFF2-40B4-BE49-F238E27FC236}">
                <a16:creationId xmlns:a16="http://schemas.microsoft.com/office/drawing/2014/main" id="{8703CA97-8669-2BEC-D92F-04D42553ECB6}"/>
              </a:ext>
            </a:extLst>
          </p:cNvPr>
          <p:cNvSpPr/>
          <p:nvPr userDrawn="1"/>
        </p:nvSpPr>
        <p:spPr>
          <a:xfrm>
            <a:off x="0" y="5786438"/>
            <a:ext cx="9144000" cy="1071562"/>
          </a:xfrm>
          <a:prstGeom prst="rect">
            <a:avLst/>
          </a:prstGeom>
          <a:solidFill>
            <a:srgbClr val="D5D6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CO"/>
          </a:p>
        </p:txBody>
      </p:sp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4000496" y="71414"/>
            <a:ext cx="5072066" cy="571504"/>
          </a:xfrm>
        </p:spPr>
        <p:txBody>
          <a:bodyPr/>
          <a:lstStyle>
            <a:lvl1pPr algn="r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857224" y="857232"/>
            <a:ext cx="7715304" cy="500066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5" name="5 Marcador de número de diapositiva">
            <a:extLst>
              <a:ext uri="{FF2B5EF4-FFF2-40B4-BE49-F238E27FC236}">
                <a16:creationId xmlns:a16="http://schemas.microsoft.com/office/drawing/2014/main" id="{6F2E3FA9-7F7E-2940-6E9A-7B120D06BF2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71438" y="206375"/>
            <a:ext cx="785812" cy="365125"/>
          </a:xfrm>
        </p:spPr>
        <p:txBody>
          <a:bodyPr/>
          <a:lstStyle>
            <a:lvl1pPr>
              <a:defRPr sz="2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E4D5F9E9-39FC-8B4A-A419-1E79667A6E4D}" type="slidenum">
              <a:rPr lang="es-CO" altLang="es-CO"/>
              <a:pPr>
                <a:defRPr/>
              </a:pPr>
              <a:t>‹Nº›</a:t>
            </a:fld>
            <a:endParaRPr lang="es-CO" altLang="es-CO"/>
          </a:p>
        </p:txBody>
      </p:sp>
    </p:spTree>
    <p:extLst>
      <p:ext uri="{BB962C8B-B14F-4D97-AF65-F5344CB8AC3E}">
        <p14:creationId xmlns:p14="http://schemas.microsoft.com/office/powerpoint/2010/main" val="204574706"/>
      </p:ext>
    </p:extLst>
  </p:cSld>
  <p:clrMapOvr>
    <a:masterClrMapping/>
  </p:clrMapOvr>
  <p:transition spd="slow">
    <p:cover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5 Marcador de número de diapositiva" descr="&lt;No.&gt;">
            <a:extLst>
              <a:ext uri="{FF2B5EF4-FFF2-40B4-BE49-F238E27FC236}">
                <a16:creationId xmlns:a16="http://schemas.microsoft.com/office/drawing/2014/main" id="{F81F8953-7228-7F48-11A6-776ACA744E2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5A520C8-52BB-F346-B9D3-6745A66CC780}" type="slidenum">
              <a:rPr lang="es-CO" altLang="es-CO"/>
              <a:pPr>
                <a:defRPr/>
              </a:pPr>
              <a:t>‹Nº›</a:t>
            </a:fld>
            <a:endParaRPr lang="es-CO" altLang="es-CO"/>
          </a:p>
        </p:txBody>
      </p:sp>
    </p:spTree>
    <p:extLst>
      <p:ext uri="{BB962C8B-B14F-4D97-AF65-F5344CB8AC3E}">
        <p14:creationId xmlns:p14="http://schemas.microsoft.com/office/powerpoint/2010/main" val="358226902"/>
      </p:ext>
    </p:extLst>
  </p:cSld>
  <p:clrMapOvr>
    <a:masterClrMapping/>
  </p:clrMapOvr>
  <p:transition spd="slow">
    <p:cover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857224" y="2643182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857224" y="1071546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5 Marcador de número de diapositiva" descr="&lt;No.&gt;">
            <a:extLst>
              <a:ext uri="{FF2B5EF4-FFF2-40B4-BE49-F238E27FC236}">
                <a16:creationId xmlns:a16="http://schemas.microsoft.com/office/drawing/2014/main" id="{5EF0616A-5EF5-48DA-9E9E-98CCE97023C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43321E-53A9-2A4E-A1EE-BFB9F2336950}" type="slidenum">
              <a:rPr lang="es-CO" altLang="es-CO"/>
              <a:pPr>
                <a:defRPr/>
              </a:pPr>
              <a:t>‹Nº›</a:t>
            </a:fld>
            <a:endParaRPr lang="es-CO" altLang="es-CO"/>
          </a:p>
        </p:txBody>
      </p:sp>
    </p:spTree>
    <p:extLst>
      <p:ext uri="{BB962C8B-B14F-4D97-AF65-F5344CB8AC3E}">
        <p14:creationId xmlns:p14="http://schemas.microsoft.com/office/powerpoint/2010/main" val="4125674433"/>
      </p:ext>
    </p:extLst>
  </p:cSld>
  <p:clrMapOvr>
    <a:masterClrMapping/>
  </p:clrMapOvr>
  <p:transition spd="slow">
    <p:cover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857224" y="2214554"/>
            <a:ext cx="3571900" cy="402589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2214554"/>
            <a:ext cx="4038600" cy="400052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5 Marcador de número de diapositiva" descr="&lt;No.&gt;">
            <a:extLst>
              <a:ext uri="{FF2B5EF4-FFF2-40B4-BE49-F238E27FC236}">
                <a16:creationId xmlns:a16="http://schemas.microsoft.com/office/drawing/2014/main" id="{92303656-C748-A06A-54A3-984D09BDE0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358D93-EAC6-F646-A1A1-B8011E4667F8}" type="slidenum">
              <a:rPr lang="es-CO" altLang="es-CO"/>
              <a:pPr>
                <a:defRPr/>
              </a:pPr>
              <a:t>‹Nº›</a:t>
            </a:fld>
            <a:endParaRPr lang="es-CO" altLang="es-CO"/>
          </a:p>
        </p:txBody>
      </p:sp>
    </p:spTree>
    <p:extLst>
      <p:ext uri="{BB962C8B-B14F-4D97-AF65-F5344CB8AC3E}">
        <p14:creationId xmlns:p14="http://schemas.microsoft.com/office/powerpoint/2010/main" val="2799360058"/>
      </p:ext>
    </p:extLst>
  </p:cSld>
  <p:clrMapOvr>
    <a:masterClrMapping/>
  </p:clrMapOvr>
  <p:transition spd="slow">
    <p:cover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5 Marcador de número de diapositiva" descr="&lt;No.&gt;">
            <a:extLst>
              <a:ext uri="{FF2B5EF4-FFF2-40B4-BE49-F238E27FC236}">
                <a16:creationId xmlns:a16="http://schemas.microsoft.com/office/drawing/2014/main" id="{BE63CE8A-C85E-1DA8-9D6C-0E57F47858C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40D9E57-40CF-194B-85B2-44A672EBC098}" type="slidenum">
              <a:rPr lang="es-CO" altLang="es-CO"/>
              <a:pPr>
                <a:defRPr/>
              </a:pPr>
              <a:t>‹Nº›</a:t>
            </a:fld>
            <a:endParaRPr lang="es-CO" altLang="es-CO"/>
          </a:p>
        </p:txBody>
      </p:sp>
    </p:spTree>
    <p:extLst>
      <p:ext uri="{BB962C8B-B14F-4D97-AF65-F5344CB8AC3E}">
        <p14:creationId xmlns:p14="http://schemas.microsoft.com/office/powerpoint/2010/main" val="2443603507"/>
      </p:ext>
    </p:extLst>
  </p:cSld>
  <p:clrMapOvr>
    <a:masterClrMapping/>
  </p:clrMapOvr>
  <p:transition spd="slow">
    <p:cover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5 Marcador de número de diapositiva" descr="&lt;No.&gt;">
            <a:extLst>
              <a:ext uri="{FF2B5EF4-FFF2-40B4-BE49-F238E27FC236}">
                <a16:creationId xmlns:a16="http://schemas.microsoft.com/office/drawing/2014/main" id="{773C315E-0964-CF0A-8EF8-9472B7C1FC2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C2A981-5816-EF4A-B71E-94B78CD247B7}" type="slidenum">
              <a:rPr lang="es-CO" altLang="es-CO"/>
              <a:pPr>
                <a:defRPr/>
              </a:pPr>
              <a:t>‹Nº›</a:t>
            </a:fld>
            <a:endParaRPr lang="es-CO" altLang="es-CO"/>
          </a:p>
        </p:txBody>
      </p:sp>
    </p:spTree>
    <p:extLst>
      <p:ext uri="{BB962C8B-B14F-4D97-AF65-F5344CB8AC3E}">
        <p14:creationId xmlns:p14="http://schemas.microsoft.com/office/powerpoint/2010/main" val="2335000522"/>
      </p:ext>
    </p:extLst>
  </p:cSld>
  <p:clrMapOvr>
    <a:masterClrMapping/>
  </p:clrMapOvr>
  <p:transition spd="slow">
    <p:cover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5 Marcador de número de diapositiva" descr="&lt;No.&gt;">
            <a:extLst>
              <a:ext uri="{FF2B5EF4-FFF2-40B4-BE49-F238E27FC236}">
                <a16:creationId xmlns:a16="http://schemas.microsoft.com/office/drawing/2014/main" id="{12D8533C-5770-FFF8-FFB6-91137A65ECA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9DE43A5-76B5-1A42-B9C6-6B608A0CAC8C}" type="slidenum">
              <a:rPr lang="es-CO" altLang="es-CO"/>
              <a:pPr>
                <a:defRPr/>
              </a:pPr>
              <a:t>‹Nº›</a:t>
            </a:fld>
            <a:endParaRPr lang="es-CO" altLang="es-CO"/>
          </a:p>
        </p:txBody>
      </p:sp>
    </p:spTree>
    <p:extLst>
      <p:ext uri="{BB962C8B-B14F-4D97-AF65-F5344CB8AC3E}">
        <p14:creationId xmlns:p14="http://schemas.microsoft.com/office/powerpoint/2010/main" val="404973581"/>
      </p:ext>
    </p:extLst>
  </p:cSld>
  <p:clrMapOvr>
    <a:masterClrMapping/>
  </p:clrMapOvr>
  <p:transition spd="slow">
    <p:cover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857224" y="857232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032250" y="85723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857224" y="200024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5 Marcador de número de diapositiva" descr="&lt;No.&gt;">
            <a:extLst>
              <a:ext uri="{FF2B5EF4-FFF2-40B4-BE49-F238E27FC236}">
                <a16:creationId xmlns:a16="http://schemas.microsoft.com/office/drawing/2014/main" id="{528E1112-B808-7AD4-BD80-45B35F5C4E9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8D8BEA-1C75-D342-AE65-12492A7915AC}" type="slidenum">
              <a:rPr lang="es-CO" altLang="es-CO"/>
              <a:pPr>
                <a:defRPr/>
              </a:pPr>
              <a:t>‹Nº›</a:t>
            </a:fld>
            <a:endParaRPr lang="es-CO" altLang="es-CO"/>
          </a:p>
        </p:txBody>
      </p:sp>
    </p:spTree>
    <p:extLst>
      <p:ext uri="{BB962C8B-B14F-4D97-AF65-F5344CB8AC3E}">
        <p14:creationId xmlns:p14="http://schemas.microsoft.com/office/powerpoint/2010/main" val="2241587104"/>
      </p:ext>
    </p:extLst>
  </p:cSld>
  <p:clrMapOvr>
    <a:masterClrMapping/>
  </p:clrMapOvr>
  <p:transition spd="slow">
    <p:cover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5072074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928670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s-CO" noProof="0"/>
          </a:p>
        </p:txBody>
      </p:sp>
      <p:sp>
        <p:nvSpPr>
          <p:cNvPr id="4" name="5 Marcador de número de diapositiva" descr="&lt;No.&gt;">
            <a:extLst>
              <a:ext uri="{FF2B5EF4-FFF2-40B4-BE49-F238E27FC236}">
                <a16:creationId xmlns:a16="http://schemas.microsoft.com/office/drawing/2014/main" id="{65CEFCAF-122C-E864-4FFD-ACD77BB34D3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F96EF00-22EE-1F4C-87CC-0610E1BE01FD}" type="slidenum">
              <a:rPr lang="es-CO" altLang="es-CO"/>
              <a:pPr>
                <a:defRPr/>
              </a:pPr>
              <a:t>‹Nº›</a:t>
            </a:fld>
            <a:endParaRPr lang="es-CO" altLang="es-CO"/>
          </a:p>
        </p:txBody>
      </p:sp>
    </p:spTree>
    <p:extLst>
      <p:ext uri="{BB962C8B-B14F-4D97-AF65-F5344CB8AC3E}">
        <p14:creationId xmlns:p14="http://schemas.microsoft.com/office/powerpoint/2010/main" val="2625042131"/>
      </p:ext>
    </p:extLst>
  </p:cSld>
  <p:clrMapOvr>
    <a:masterClrMapping/>
  </p:clrMapOvr>
  <p:transition spd="slow">
    <p:cover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e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1 Marcador de título">
            <a:extLst>
              <a:ext uri="{FF2B5EF4-FFF2-40B4-BE49-F238E27FC236}">
                <a16:creationId xmlns:a16="http://schemas.microsoft.com/office/drawing/2014/main" id="{A563B59A-01AC-8035-9750-1C06814180D5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857250" y="857250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S" altLang="es-CO"/>
              <a:t>Haga clic para modificar el estilo de título del patrón</a:t>
            </a:r>
            <a:endParaRPr lang="es-CO" altLang="es-CO"/>
          </a:p>
        </p:txBody>
      </p:sp>
      <p:sp>
        <p:nvSpPr>
          <p:cNvPr id="6" name="5 Marcador de número de diapositiva" descr="&lt;No.&gt;">
            <a:extLst>
              <a:ext uri="{FF2B5EF4-FFF2-40B4-BE49-F238E27FC236}">
                <a16:creationId xmlns:a16="http://schemas.microsoft.com/office/drawing/2014/main" id="{2D67FF67-D697-2D42-6BF4-3AE23ADA37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42875" y="214313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2400" b="1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39DB61C7-5106-924C-A88D-442ED2AFD170}" type="slidenum">
              <a:rPr lang="es-CO" altLang="es-CO"/>
              <a:pPr>
                <a:defRPr/>
              </a:pPr>
              <a:t>‹Nº›</a:t>
            </a:fld>
            <a:endParaRPr lang="es-CO" altLang="es-CO"/>
          </a:p>
        </p:txBody>
      </p:sp>
      <p:sp>
        <p:nvSpPr>
          <p:cNvPr id="7" name="6 Rectángulo">
            <a:extLst>
              <a:ext uri="{FF2B5EF4-FFF2-40B4-BE49-F238E27FC236}">
                <a16:creationId xmlns:a16="http://schemas.microsoft.com/office/drawing/2014/main" id="{82ABB9FF-6FE3-938A-3B1E-EC6BB3849A0C}"/>
              </a:ext>
            </a:extLst>
          </p:cNvPr>
          <p:cNvSpPr/>
          <p:nvPr userDrawn="1"/>
        </p:nvSpPr>
        <p:spPr>
          <a:xfrm>
            <a:off x="0" y="5786438"/>
            <a:ext cx="9144000" cy="1071562"/>
          </a:xfrm>
          <a:prstGeom prst="rect">
            <a:avLst/>
          </a:prstGeom>
          <a:solidFill>
            <a:srgbClr val="D5D6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CO"/>
          </a:p>
        </p:txBody>
      </p:sp>
      <p:sp>
        <p:nvSpPr>
          <p:cNvPr id="1029" name="2 Marcador de texto">
            <a:extLst>
              <a:ext uri="{FF2B5EF4-FFF2-40B4-BE49-F238E27FC236}">
                <a16:creationId xmlns:a16="http://schemas.microsoft.com/office/drawing/2014/main" id="{65AD6392-7289-93DB-A18C-91BC64FFC0C2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857250" y="2182813"/>
            <a:ext cx="8229600" cy="4525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altLang="es-CO"/>
              <a:t>Haga clic para modificar el estilo de texto del patrón</a:t>
            </a:r>
          </a:p>
          <a:p>
            <a:pPr lvl="1"/>
            <a:r>
              <a:rPr lang="es-ES" altLang="es-CO"/>
              <a:t>Segundo nivel</a:t>
            </a:r>
          </a:p>
          <a:p>
            <a:pPr lvl="2"/>
            <a:r>
              <a:rPr lang="es-ES" altLang="es-CO"/>
              <a:t>Tercer nivel</a:t>
            </a:r>
          </a:p>
          <a:p>
            <a:pPr lvl="3"/>
            <a:r>
              <a:rPr lang="es-ES" altLang="es-CO"/>
              <a:t>Cuarto nivel</a:t>
            </a:r>
          </a:p>
          <a:p>
            <a:pPr lvl="4"/>
            <a:r>
              <a:rPr lang="es-ES" altLang="es-CO"/>
              <a:t>Quinto nivel</a:t>
            </a:r>
            <a:endParaRPr lang="es-CO" altLang="es-CO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</p:sldLayoutIdLst>
  <p:transition spd="slow">
    <p:cover/>
  </p:transition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1 Título">
            <a:extLst>
              <a:ext uri="{FF2B5EF4-FFF2-40B4-BE49-F238E27FC236}">
                <a16:creationId xmlns:a16="http://schemas.microsoft.com/office/drawing/2014/main" id="{F05B0A6D-5974-C7C9-4290-ECD557CC9B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92613" y="188640"/>
            <a:ext cx="4643437" cy="295275"/>
          </a:xfrm>
        </p:spPr>
        <p:txBody>
          <a:bodyPr/>
          <a:lstStyle/>
          <a:p>
            <a:pPr eaLnBrk="1" hangingPunct="1"/>
            <a:r>
              <a:rPr lang="es-CO" altLang="es-CO" sz="1400" dirty="0"/>
              <a:t>Seminario de astronomía – 27/11/2023</a:t>
            </a:r>
          </a:p>
        </p:txBody>
      </p:sp>
      <p:sp>
        <p:nvSpPr>
          <p:cNvPr id="3" name="2 Subtítulo">
            <a:extLst>
              <a:ext uri="{FF2B5EF4-FFF2-40B4-BE49-F238E27FC236}">
                <a16:creationId xmlns:a16="http://schemas.microsoft.com/office/drawing/2014/main" id="{5002C112-9230-3615-E6E2-5395B9BF38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63713" y="5876925"/>
            <a:ext cx="7272337" cy="838200"/>
          </a:xfrm>
        </p:spPr>
        <p:txBody>
          <a:bodyPr rtlCol="0">
            <a:normAutofit/>
          </a:bodyPr>
          <a:lstStyle/>
          <a:p>
            <a:pPr algn="r" eaLnBrk="1" fontAlgn="auto" hangingPunct="1">
              <a:spcAft>
                <a:spcPts val="0"/>
              </a:spcAft>
              <a:defRPr/>
            </a:pPr>
            <a:r>
              <a:rPr lang="es-CO" sz="1400" dirty="0"/>
              <a:t>V. Torres-Gomez</a:t>
            </a:r>
          </a:p>
          <a:p>
            <a:pPr algn="r" eaLnBrk="1" fontAlgn="auto" hangingPunct="1">
              <a:spcAft>
                <a:spcPts val="0"/>
              </a:spcAft>
              <a:defRPr/>
            </a:pPr>
            <a:r>
              <a:rPr lang="es-CO" sz="1400" dirty="0"/>
              <a:t>Estimación de masa estelar de galaxias con </a:t>
            </a:r>
            <a:r>
              <a:rPr lang="es-CO" sz="1400" dirty="0" err="1"/>
              <a:t>Graph</a:t>
            </a:r>
            <a:r>
              <a:rPr lang="es-CO" sz="1400" dirty="0"/>
              <a:t> Neural Networks</a:t>
            </a:r>
          </a:p>
          <a:p>
            <a:pPr algn="r" eaLnBrk="1" fontAlgn="auto" hangingPunct="1">
              <a:spcAft>
                <a:spcPts val="0"/>
              </a:spcAft>
              <a:defRPr/>
            </a:pPr>
            <a:r>
              <a:rPr lang="es-CO" sz="1400" dirty="0" err="1"/>
              <a:t>Slide</a:t>
            </a:r>
            <a:r>
              <a:rPr lang="es-CO" sz="1400" dirty="0"/>
              <a:t> 1</a:t>
            </a:r>
          </a:p>
        </p:txBody>
      </p:sp>
      <p:sp>
        <p:nvSpPr>
          <p:cNvPr id="13315" name="CuadroTexto 5">
            <a:extLst>
              <a:ext uri="{FF2B5EF4-FFF2-40B4-BE49-F238E27FC236}">
                <a16:creationId xmlns:a16="http://schemas.microsoft.com/office/drawing/2014/main" id="{81FE042E-7576-D1FA-C75D-99B6D5276D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560" y="1720840"/>
            <a:ext cx="3559175" cy="3416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s-CO" altLang="es-CO" sz="3600" b="1" dirty="0"/>
              <a:t>Estimación de masa estelar de galaxias con </a:t>
            </a:r>
            <a:r>
              <a:rPr lang="es-CO" altLang="es-CO" sz="3600" b="1" dirty="0" err="1"/>
              <a:t>Graph</a:t>
            </a:r>
            <a:r>
              <a:rPr lang="es-CO" altLang="es-CO" sz="3600" b="1" dirty="0"/>
              <a:t> Neural Networks</a:t>
            </a:r>
          </a:p>
        </p:txBody>
      </p:sp>
      <p:pic>
        <p:nvPicPr>
          <p:cNvPr id="13316" name="Imagen 1">
            <a:extLst>
              <a:ext uri="{FF2B5EF4-FFF2-40B4-BE49-F238E27FC236}">
                <a16:creationId xmlns:a16="http://schemas.microsoft.com/office/drawing/2014/main" id="{068331B8-5CC2-8CB2-CF25-6C8D739647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1268760"/>
            <a:ext cx="5364088" cy="40230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>
    <p:cover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arcador de contenido 1">
            <a:extLst>
              <a:ext uri="{FF2B5EF4-FFF2-40B4-BE49-F238E27FC236}">
                <a16:creationId xmlns:a16="http://schemas.microsoft.com/office/drawing/2014/main" id="{89000983-CAC0-4912-5877-421B3F7D40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49933"/>
          <a:stretch/>
        </p:blipFill>
        <p:spPr>
          <a:xfrm>
            <a:off x="150402" y="1484784"/>
            <a:ext cx="8843195" cy="3744416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1 Título">
            <a:extLst>
              <a:ext uri="{FF2B5EF4-FFF2-40B4-BE49-F238E27FC236}">
                <a16:creationId xmlns:a16="http://schemas.microsoft.com/office/drawing/2014/main" id="{F05B0A6D-5974-C7C9-4290-ECD557CC9B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92613" y="168275"/>
            <a:ext cx="4643437" cy="295275"/>
          </a:xfrm>
        </p:spPr>
        <p:txBody>
          <a:bodyPr/>
          <a:lstStyle/>
          <a:p>
            <a:pPr eaLnBrk="1" hangingPunct="1"/>
            <a:r>
              <a:rPr lang="es-CO" altLang="es-CO" sz="1400"/>
              <a:t>Seminario de astronomía – 27/11/2023</a:t>
            </a:r>
          </a:p>
        </p:txBody>
      </p:sp>
      <p:sp>
        <p:nvSpPr>
          <p:cNvPr id="3" name="2 Subtítulo">
            <a:extLst>
              <a:ext uri="{FF2B5EF4-FFF2-40B4-BE49-F238E27FC236}">
                <a16:creationId xmlns:a16="http://schemas.microsoft.com/office/drawing/2014/main" id="{5002C112-9230-3615-E6E2-5395B9BF38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63713" y="5876925"/>
            <a:ext cx="7272337" cy="838200"/>
          </a:xfrm>
        </p:spPr>
        <p:txBody>
          <a:bodyPr rtlCol="0">
            <a:normAutofit/>
          </a:bodyPr>
          <a:lstStyle/>
          <a:p>
            <a:pPr algn="r" eaLnBrk="1" fontAlgn="auto" hangingPunct="1">
              <a:spcAft>
                <a:spcPts val="0"/>
              </a:spcAft>
              <a:defRPr/>
            </a:pPr>
            <a:r>
              <a:rPr lang="es-CO" sz="1400" dirty="0"/>
              <a:t>V. Torres-Gomez</a:t>
            </a:r>
          </a:p>
          <a:p>
            <a:pPr algn="r" eaLnBrk="1" fontAlgn="auto" hangingPunct="1">
              <a:spcAft>
                <a:spcPts val="0"/>
              </a:spcAft>
              <a:defRPr/>
            </a:pPr>
            <a:r>
              <a:rPr lang="es-CO" sz="1400" dirty="0"/>
              <a:t>Estimación de la masa estelar de galaxias con </a:t>
            </a:r>
            <a:r>
              <a:rPr lang="es-CO" sz="1400" dirty="0" err="1"/>
              <a:t>Graph</a:t>
            </a:r>
            <a:r>
              <a:rPr lang="es-CO" sz="1400" dirty="0"/>
              <a:t> Neural Networks</a:t>
            </a:r>
          </a:p>
          <a:p>
            <a:pPr algn="r" eaLnBrk="1" fontAlgn="auto" hangingPunct="1">
              <a:spcAft>
                <a:spcPts val="0"/>
              </a:spcAft>
              <a:defRPr/>
            </a:pPr>
            <a:r>
              <a:rPr lang="es-CO" sz="1400" dirty="0" err="1"/>
              <a:t>Slide</a:t>
            </a:r>
            <a:r>
              <a:rPr lang="es-CO" sz="1400" dirty="0"/>
              <a:t> 1</a:t>
            </a:r>
          </a:p>
        </p:txBody>
      </p:sp>
      <p:sp>
        <p:nvSpPr>
          <p:cNvPr id="13315" name="CuadroTexto 5">
            <a:extLst>
              <a:ext uri="{FF2B5EF4-FFF2-40B4-BE49-F238E27FC236}">
                <a16:creationId xmlns:a16="http://schemas.microsoft.com/office/drawing/2014/main" id="{81FE042E-7576-D1FA-C75D-99B6D5276D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5556" y="764704"/>
            <a:ext cx="799288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s-CO" altLang="es-CO" sz="3600" b="1" dirty="0" err="1"/>
              <a:t>Graph</a:t>
            </a:r>
            <a:r>
              <a:rPr lang="es-CO" altLang="es-CO" sz="3600" b="1" dirty="0"/>
              <a:t> Neural Network (GNN)</a:t>
            </a:r>
          </a:p>
        </p:txBody>
      </p:sp>
    </p:spTree>
    <p:extLst>
      <p:ext uri="{BB962C8B-B14F-4D97-AF65-F5344CB8AC3E}">
        <p14:creationId xmlns:p14="http://schemas.microsoft.com/office/powerpoint/2010/main" val="4079856216"/>
      </p:ext>
    </p:extLst>
  </p:cSld>
  <p:clrMapOvr>
    <a:masterClrMapping/>
  </p:clrMapOvr>
  <p:transition spd="slow">
    <p:cover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1 Título">
            <a:extLst>
              <a:ext uri="{FF2B5EF4-FFF2-40B4-BE49-F238E27FC236}">
                <a16:creationId xmlns:a16="http://schemas.microsoft.com/office/drawing/2014/main" id="{F05B0A6D-5974-C7C9-4290-ECD557CC9B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92613" y="168275"/>
            <a:ext cx="4643437" cy="295275"/>
          </a:xfrm>
        </p:spPr>
        <p:txBody>
          <a:bodyPr/>
          <a:lstStyle/>
          <a:p>
            <a:pPr eaLnBrk="1" hangingPunct="1"/>
            <a:r>
              <a:rPr lang="es-CO" altLang="es-CO" sz="1400"/>
              <a:t>Seminario de astronomía – 27/11/2023</a:t>
            </a:r>
          </a:p>
        </p:txBody>
      </p:sp>
      <p:sp>
        <p:nvSpPr>
          <p:cNvPr id="3" name="2 Subtítulo">
            <a:extLst>
              <a:ext uri="{FF2B5EF4-FFF2-40B4-BE49-F238E27FC236}">
                <a16:creationId xmlns:a16="http://schemas.microsoft.com/office/drawing/2014/main" id="{5002C112-9230-3615-E6E2-5395B9BF38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63713" y="5876925"/>
            <a:ext cx="7272337" cy="838200"/>
          </a:xfrm>
        </p:spPr>
        <p:txBody>
          <a:bodyPr rtlCol="0">
            <a:normAutofit/>
          </a:bodyPr>
          <a:lstStyle/>
          <a:p>
            <a:pPr algn="r" eaLnBrk="1" fontAlgn="auto" hangingPunct="1">
              <a:spcAft>
                <a:spcPts val="0"/>
              </a:spcAft>
              <a:defRPr/>
            </a:pPr>
            <a:r>
              <a:rPr lang="es-CO" sz="1400" dirty="0"/>
              <a:t>V. Torres-Gomez</a:t>
            </a:r>
          </a:p>
          <a:p>
            <a:pPr algn="r" eaLnBrk="1" fontAlgn="auto" hangingPunct="1">
              <a:spcAft>
                <a:spcPts val="0"/>
              </a:spcAft>
              <a:defRPr/>
            </a:pPr>
            <a:r>
              <a:rPr lang="es-CO" sz="1400" dirty="0"/>
              <a:t>Estimación de la masa estelar de galaxias con </a:t>
            </a:r>
            <a:r>
              <a:rPr lang="es-CO" sz="1400" dirty="0" err="1"/>
              <a:t>Graph</a:t>
            </a:r>
            <a:r>
              <a:rPr lang="es-CO" sz="1400" dirty="0"/>
              <a:t> Neural Networks</a:t>
            </a:r>
          </a:p>
          <a:p>
            <a:pPr algn="r" eaLnBrk="1" fontAlgn="auto" hangingPunct="1">
              <a:spcAft>
                <a:spcPts val="0"/>
              </a:spcAft>
              <a:defRPr/>
            </a:pPr>
            <a:r>
              <a:rPr lang="es-CO" sz="1400" dirty="0" err="1"/>
              <a:t>Slide</a:t>
            </a:r>
            <a:r>
              <a:rPr lang="es-CO" sz="1400" dirty="0"/>
              <a:t> 1</a:t>
            </a:r>
          </a:p>
        </p:txBody>
      </p:sp>
      <p:sp>
        <p:nvSpPr>
          <p:cNvPr id="13315" name="CuadroTexto 5">
            <a:extLst>
              <a:ext uri="{FF2B5EF4-FFF2-40B4-BE49-F238E27FC236}">
                <a16:creationId xmlns:a16="http://schemas.microsoft.com/office/drawing/2014/main" id="{81FE042E-7576-D1FA-C75D-99B6D5276D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1941" y="2523906"/>
            <a:ext cx="3271947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s-CO" altLang="es-CO" sz="3600" b="1" dirty="0"/>
              <a:t>Modelo Lineal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58919DE6-0C66-D19B-48D8-FDAD7E4FABA3}"/>
              </a:ext>
            </a:extLst>
          </p:cNvPr>
          <p:cNvSpPr txBox="1"/>
          <p:nvPr/>
        </p:nvSpPr>
        <p:spPr>
          <a:xfrm>
            <a:off x="291941" y="3165606"/>
            <a:ext cx="3064607" cy="92333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es-CO" b="0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Model</a:t>
            </a:r>
            <a:r>
              <a:rPr lang="es-CO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 lineal multivariable con flujos G, R, Z, W1, W2 y </a:t>
            </a:r>
            <a:r>
              <a:rPr lang="es-CO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redshift</a:t>
            </a:r>
            <a:r>
              <a:rPr lang="es-CO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Z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9D3E1BC-E280-7D73-73DB-94783673CC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6512" y="980728"/>
            <a:ext cx="5419538" cy="4583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95607"/>
      </p:ext>
    </p:extLst>
  </p:cSld>
  <p:clrMapOvr>
    <a:masterClrMapping/>
  </p:clrMapOvr>
  <p:transition spd="slow">
    <p:cover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1 Título">
            <a:extLst>
              <a:ext uri="{FF2B5EF4-FFF2-40B4-BE49-F238E27FC236}">
                <a16:creationId xmlns:a16="http://schemas.microsoft.com/office/drawing/2014/main" id="{F05B0A6D-5974-C7C9-4290-ECD557CC9B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92613" y="168275"/>
            <a:ext cx="4643437" cy="295275"/>
          </a:xfrm>
        </p:spPr>
        <p:txBody>
          <a:bodyPr/>
          <a:lstStyle/>
          <a:p>
            <a:pPr eaLnBrk="1" hangingPunct="1"/>
            <a:r>
              <a:rPr lang="es-CO" altLang="es-CO" sz="1400"/>
              <a:t>Seminario de astronomía – 27/11/2023</a:t>
            </a:r>
          </a:p>
        </p:txBody>
      </p:sp>
      <p:sp>
        <p:nvSpPr>
          <p:cNvPr id="3" name="2 Subtítulo">
            <a:extLst>
              <a:ext uri="{FF2B5EF4-FFF2-40B4-BE49-F238E27FC236}">
                <a16:creationId xmlns:a16="http://schemas.microsoft.com/office/drawing/2014/main" id="{5002C112-9230-3615-E6E2-5395B9BF38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63713" y="5876925"/>
            <a:ext cx="7272337" cy="838200"/>
          </a:xfrm>
        </p:spPr>
        <p:txBody>
          <a:bodyPr rtlCol="0">
            <a:normAutofit/>
          </a:bodyPr>
          <a:lstStyle/>
          <a:p>
            <a:pPr algn="r" eaLnBrk="1" fontAlgn="auto" hangingPunct="1">
              <a:spcAft>
                <a:spcPts val="0"/>
              </a:spcAft>
              <a:defRPr/>
            </a:pPr>
            <a:r>
              <a:rPr lang="es-CO" sz="1400" dirty="0"/>
              <a:t>V. Torres-Gomez</a:t>
            </a:r>
          </a:p>
          <a:p>
            <a:pPr algn="r" eaLnBrk="1" fontAlgn="auto" hangingPunct="1">
              <a:spcAft>
                <a:spcPts val="0"/>
              </a:spcAft>
              <a:defRPr/>
            </a:pPr>
            <a:r>
              <a:rPr lang="es-CO" sz="1400" dirty="0"/>
              <a:t>Estimación de la masa estelar de galaxias con </a:t>
            </a:r>
            <a:r>
              <a:rPr lang="es-CO" sz="1400" dirty="0" err="1"/>
              <a:t>Graph</a:t>
            </a:r>
            <a:r>
              <a:rPr lang="es-CO" sz="1400" dirty="0"/>
              <a:t> Neural Networks</a:t>
            </a:r>
          </a:p>
          <a:p>
            <a:pPr algn="r" eaLnBrk="1" fontAlgn="auto" hangingPunct="1">
              <a:spcAft>
                <a:spcPts val="0"/>
              </a:spcAft>
              <a:defRPr/>
            </a:pPr>
            <a:r>
              <a:rPr lang="es-CO" sz="1400" dirty="0" err="1"/>
              <a:t>Slide</a:t>
            </a:r>
            <a:r>
              <a:rPr lang="es-CO" sz="1400" dirty="0"/>
              <a:t> 1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A0A0705C-FA4D-DF25-5B14-594F96957F57}"/>
              </a:ext>
            </a:extLst>
          </p:cNvPr>
          <p:cNvSpPr txBox="1"/>
          <p:nvPr/>
        </p:nvSpPr>
        <p:spPr>
          <a:xfrm>
            <a:off x="589416" y="1927633"/>
            <a:ext cx="779900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</a:pPr>
            <a:r>
              <a:rPr lang="es-CO" sz="2400" b="1" dirty="0"/>
              <a:t>Función de pérdida: error cuadrático medio (MSE)</a:t>
            </a:r>
            <a:endParaRPr kumimoji="0" lang="es-CO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46A494E9-85A5-6A14-20C7-A5399C43B0FD}"/>
                  </a:ext>
                </a:extLst>
              </p:cNvPr>
              <p:cNvSpPr txBox="1"/>
              <p:nvPr/>
            </p:nvSpPr>
            <p:spPr>
              <a:xfrm>
                <a:off x="647588" y="2481131"/>
                <a:ext cx="2772283" cy="840295"/>
              </a:xfrm>
              <a:prstGeom prst="rect">
                <a:avLst/>
              </a:prstGeom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 typeface="Arial" pitchFamily="34" charset="0"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s-E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Arial" pitchFamily="34" charset="0"/>
                        </a:rPr>
                        <m:t>𝑀𝑆𝐸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Arial" pitchFamily="34" charset="0"/>
                        </a:rPr>
                        <m:t>=</m:t>
                      </m:r>
                      <m:f>
                        <m:f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Arial" pitchFamily="34" charset="0"/>
                            </a:rPr>
                          </m:ctrlPr>
                        </m:fPr>
                        <m:num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Arial" pitchFamily="34" charset="0"/>
                            </a:rPr>
                            <m:t>1</m:t>
                          </m:r>
                        </m:num>
                        <m:den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Arial" pitchFamily="34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Arial" pitchFamily="34" charset="0"/>
                            </a:rPr>
                            <m:t>𝑖</m:t>
                          </m:r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Arial" pitchFamily="34" charset="0"/>
                            </a:rPr>
                            <m:t>=1</m:t>
                          </m:r>
                        </m:sub>
                        <m:sup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Arial" pitchFamily="34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0" lang="en-US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Arial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0" lang="en-US" sz="20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Arial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sz="20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Arial" pitchFamily="34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kumimoji="0" lang="en-US" sz="20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Arial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kumimoji="0" lang="en-US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Arial" pitchFamily="34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kumimoji="0" lang="en-US" sz="20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Arial" pitchFamily="34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̃"/>
                                          <m:ctrlPr>
                                            <a:rPr kumimoji="0" lang="en-US" sz="20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Arial" pitchFamily="34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kumimoji="0" lang="en-US" sz="20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Arial" pitchFamily="34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kumimoji="0" lang="en-US" sz="20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Arial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Arial" pitchFamily="34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kumimoji="0" lang="es-CO" sz="2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Arial" pitchFamily="34" charset="0"/>
                </a:endParaRPr>
              </a:p>
            </p:txBody>
          </p:sp>
        </mc:Choice>
        <mc:Fallback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46A494E9-85A5-6A14-20C7-A5399C43B0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588" y="2481131"/>
                <a:ext cx="2772283" cy="840295"/>
              </a:xfrm>
              <a:prstGeom prst="rect">
                <a:avLst/>
              </a:prstGeom>
              <a:blipFill>
                <a:blip r:embed="rId3"/>
                <a:stretch>
                  <a:fillRect t="-119403" b="-179104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uadroTexto 5">
            <a:extLst>
              <a:ext uri="{FF2B5EF4-FFF2-40B4-BE49-F238E27FC236}">
                <a16:creationId xmlns:a16="http://schemas.microsoft.com/office/drawing/2014/main" id="{B16B1B41-B03D-1481-AB0D-C5ABB5E7A1D1}"/>
              </a:ext>
            </a:extLst>
          </p:cNvPr>
          <p:cNvSpPr txBox="1"/>
          <p:nvPr/>
        </p:nvSpPr>
        <p:spPr>
          <a:xfrm>
            <a:off x="3054751" y="3622548"/>
            <a:ext cx="562678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</a:pPr>
            <a:r>
              <a:rPr lang="es-CO" sz="2400" b="1" dirty="0"/>
              <a:t>Coeficiente de correlación lineal R</a:t>
            </a:r>
            <a:r>
              <a:rPr lang="es-CO" sz="2400" b="1" baseline="30000" dirty="0"/>
              <a:t>2</a:t>
            </a:r>
            <a:endParaRPr kumimoji="0" lang="es-CO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34A1EB2D-3965-D9EA-E386-77B2A2A0D26B}"/>
                  </a:ext>
                </a:extLst>
              </p:cNvPr>
              <p:cNvSpPr txBox="1"/>
              <p:nvPr/>
            </p:nvSpPr>
            <p:spPr>
              <a:xfrm>
                <a:off x="5868143" y="4182010"/>
                <a:ext cx="2813392" cy="827021"/>
              </a:xfrm>
              <a:prstGeom prst="rect">
                <a:avLst/>
              </a:prstGeom>
            </p:spPr>
            <p:txBody>
              <a:bodyPr wrap="square" lIns="0" tIns="0" rIns="0" bIns="0" rtlCol="0">
                <a:spAutoFit/>
              </a:bodyPr>
              <a:lstStyle/>
              <a:p>
                <a:pPr eaLnBrk="1" fontAlgn="auto" hangingPunct="1">
                  <a:spcBef>
                    <a:spcPct val="2000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kumimoji="0" lang="en-US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kumimoji="0" lang="en-US" sz="24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kumimoji="0" lang="en-US" sz="24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kumimoji="0" lang="en-US" sz="2400" b="0" i="1" u="none" strike="noStrike" kern="1200" cap="none" spc="0" normalizeH="0" baseline="0" noProof="0" smtClean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0" lang="en-US" sz="2400" b="0" i="1" u="none" strike="noStrike" kern="1200" cap="none" spc="0" normalizeH="0" baseline="0" noProof="0" smtClean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0" lang="en-US" sz="2400" b="0" i="1" u="none" strike="noStrike" kern="1200" cap="none" spc="0" normalizeH="0" baseline="0" noProof="0" smtClean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  <m:r>
                                        <a:rPr kumimoji="0" lang="en-US" sz="24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̅"/>
                                          <m:ctrlPr>
                                            <a:rPr kumimoji="0" lang="en-US" sz="24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kumimoji="0" lang="en-US" sz="24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  <m:sup>
                                  <m:r>
                                    <a:rPr kumimoji="0" lang="en-US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̅"/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kumimoji="0" lang="es-CO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</a:endParaRPr>
              </a:p>
            </p:txBody>
          </p:sp>
        </mc:Choice>
        <mc:Fallback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34A1EB2D-3965-D9EA-E386-77B2A2A0D2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8143" y="4182010"/>
                <a:ext cx="2813392" cy="827021"/>
              </a:xfrm>
              <a:prstGeom prst="rect">
                <a:avLst/>
              </a:prstGeom>
              <a:blipFill>
                <a:blip r:embed="rId4"/>
                <a:stretch>
                  <a:fillRect t="-75758" b="-112121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89678348"/>
      </p:ext>
    </p:extLst>
  </p:cSld>
  <p:clrMapOvr>
    <a:masterClrMapping/>
  </p:clrMapOvr>
  <p:transition spd="slow">
    <p:cover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1 Título">
            <a:extLst>
              <a:ext uri="{FF2B5EF4-FFF2-40B4-BE49-F238E27FC236}">
                <a16:creationId xmlns:a16="http://schemas.microsoft.com/office/drawing/2014/main" id="{F05B0A6D-5974-C7C9-4290-ECD557CC9B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92613" y="168275"/>
            <a:ext cx="4643437" cy="295275"/>
          </a:xfrm>
        </p:spPr>
        <p:txBody>
          <a:bodyPr/>
          <a:lstStyle/>
          <a:p>
            <a:pPr eaLnBrk="1" hangingPunct="1"/>
            <a:r>
              <a:rPr lang="es-CO" altLang="es-CO" sz="1400"/>
              <a:t>Seminario de astronomía – 27/11/2023</a:t>
            </a:r>
          </a:p>
        </p:txBody>
      </p:sp>
      <p:sp>
        <p:nvSpPr>
          <p:cNvPr id="3" name="2 Subtítulo">
            <a:extLst>
              <a:ext uri="{FF2B5EF4-FFF2-40B4-BE49-F238E27FC236}">
                <a16:creationId xmlns:a16="http://schemas.microsoft.com/office/drawing/2014/main" id="{5002C112-9230-3615-E6E2-5395B9BF38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63713" y="5876925"/>
            <a:ext cx="7272337" cy="838200"/>
          </a:xfrm>
        </p:spPr>
        <p:txBody>
          <a:bodyPr rtlCol="0">
            <a:normAutofit/>
          </a:bodyPr>
          <a:lstStyle/>
          <a:p>
            <a:pPr algn="r" eaLnBrk="1" fontAlgn="auto" hangingPunct="1">
              <a:spcAft>
                <a:spcPts val="0"/>
              </a:spcAft>
              <a:defRPr/>
            </a:pPr>
            <a:r>
              <a:rPr lang="es-CO" sz="1400" dirty="0"/>
              <a:t>V. Torres-Gomez</a:t>
            </a:r>
          </a:p>
          <a:p>
            <a:pPr algn="r" eaLnBrk="1" fontAlgn="auto" hangingPunct="1">
              <a:spcAft>
                <a:spcPts val="0"/>
              </a:spcAft>
              <a:defRPr/>
            </a:pPr>
            <a:r>
              <a:rPr lang="es-CO" sz="1400" dirty="0"/>
              <a:t>Estimación de la masa estelar de galaxias con </a:t>
            </a:r>
            <a:r>
              <a:rPr lang="es-CO" sz="1400" dirty="0" err="1"/>
              <a:t>Graph</a:t>
            </a:r>
            <a:r>
              <a:rPr lang="es-CO" sz="1400" dirty="0"/>
              <a:t> Neural Networks</a:t>
            </a:r>
          </a:p>
          <a:p>
            <a:pPr algn="r" eaLnBrk="1" fontAlgn="auto" hangingPunct="1">
              <a:spcAft>
                <a:spcPts val="0"/>
              </a:spcAft>
              <a:defRPr/>
            </a:pPr>
            <a:r>
              <a:rPr lang="es-CO" sz="1400" dirty="0" err="1"/>
              <a:t>Slide</a:t>
            </a:r>
            <a:r>
              <a:rPr lang="es-CO" sz="1400" dirty="0"/>
              <a:t> 1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A0A0705C-FA4D-DF25-5B14-594F96957F57}"/>
                  </a:ext>
                </a:extLst>
              </p:cNvPr>
              <p:cNvSpPr txBox="1"/>
              <p:nvPr/>
            </p:nvSpPr>
            <p:spPr>
              <a:xfrm>
                <a:off x="672495" y="1050004"/>
                <a:ext cx="7799007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 typeface="Arial" pitchFamily="34" charset="0"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2400" b="0" i="1" dirty="0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s-CO" sz="2400" b="0" i="1" baseline="30000" dirty="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s-CO" sz="2400" b="0" i="1" dirty="0" smtClean="0">
                          <a:latin typeface="Cambria Math" panose="02040503050406030204" pitchFamily="18" charset="0"/>
                        </a:rPr>
                        <m:t>=1.000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kumimoji="0" lang="es-CO" sz="24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</a:endParaRPr>
              </a:p>
              <a:p>
                <a:pPr eaLnBrk="1" fontAlgn="auto" hangingPunct="1">
                  <a:spcBef>
                    <a:spcPct val="2000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s-CO" sz="2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𝑚𝑠𝑒</m:t>
                      </m:r>
                      <m:r>
                        <a:rPr kumimoji="0" lang="es-CO" sz="2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=0.0515</m:t>
                      </m:r>
                    </m:oMath>
                  </m:oMathPara>
                </a14:m>
                <a:endParaRPr kumimoji="0" lang="es-CO" sz="24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</a:endParaRPr>
              </a:p>
            </p:txBody>
          </p:sp>
        </mc:Choice>
        <mc:Fallback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A0A0705C-FA4D-DF25-5B14-594F96957F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495" y="1050004"/>
                <a:ext cx="7799007" cy="8309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Marcador de contenido 1">
            <a:extLst>
              <a:ext uri="{FF2B5EF4-FFF2-40B4-BE49-F238E27FC236}">
                <a16:creationId xmlns:a16="http://schemas.microsoft.com/office/drawing/2014/main" id="{1404578C-4403-B36C-AF7C-357710EA995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852" b="49933"/>
          <a:stretch/>
        </p:blipFill>
        <p:spPr bwMode="auto">
          <a:xfrm>
            <a:off x="150402" y="2060848"/>
            <a:ext cx="8843195" cy="3456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21127334"/>
      </p:ext>
    </p:extLst>
  </p:cSld>
  <p:clrMapOvr>
    <a:masterClrMapping/>
  </p:clrMapOvr>
  <p:transition spd="slow">
    <p:cover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1 Título">
            <a:extLst>
              <a:ext uri="{FF2B5EF4-FFF2-40B4-BE49-F238E27FC236}">
                <a16:creationId xmlns:a16="http://schemas.microsoft.com/office/drawing/2014/main" id="{F05B0A6D-5974-C7C9-4290-ECD557CC9B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92613" y="168275"/>
            <a:ext cx="4643437" cy="295275"/>
          </a:xfrm>
        </p:spPr>
        <p:txBody>
          <a:bodyPr/>
          <a:lstStyle/>
          <a:p>
            <a:pPr eaLnBrk="1" hangingPunct="1"/>
            <a:r>
              <a:rPr lang="es-CO" altLang="es-CO" sz="1400"/>
              <a:t>Seminario de astronomía – 27/11/2023</a:t>
            </a:r>
          </a:p>
        </p:txBody>
      </p:sp>
      <p:sp>
        <p:nvSpPr>
          <p:cNvPr id="3" name="2 Subtítulo">
            <a:extLst>
              <a:ext uri="{FF2B5EF4-FFF2-40B4-BE49-F238E27FC236}">
                <a16:creationId xmlns:a16="http://schemas.microsoft.com/office/drawing/2014/main" id="{5002C112-9230-3615-E6E2-5395B9BF38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63713" y="5876925"/>
            <a:ext cx="7272337" cy="838200"/>
          </a:xfrm>
        </p:spPr>
        <p:txBody>
          <a:bodyPr rtlCol="0">
            <a:normAutofit/>
          </a:bodyPr>
          <a:lstStyle/>
          <a:p>
            <a:pPr algn="r" eaLnBrk="1" fontAlgn="auto" hangingPunct="1">
              <a:spcAft>
                <a:spcPts val="0"/>
              </a:spcAft>
              <a:defRPr/>
            </a:pPr>
            <a:r>
              <a:rPr lang="es-CO" sz="1400" dirty="0"/>
              <a:t>V. Torres-Gomez</a:t>
            </a:r>
          </a:p>
          <a:p>
            <a:pPr algn="r" eaLnBrk="1" fontAlgn="auto" hangingPunct="1">
              <a:spcAft>
                <a:spcPts val="0"/>
              </a:spcAft>
              <a:defRPr/>
            </a:pPr>
            <a:r>
              <a:rPr lang="es-CO" sz="1400" dirty="0"/>
              <a:t>Estimación de la masa estelar de galaxias con </a:t>
            </a:r>
            <a:r>
              <a:rPr lang="es-CO" sz="1400" dirty="0" err="1"/>
              <a:t>Graph</a:t>
            </a:r>
            <a:r>
              <a:rPr lang="es-CO" sz="1400" dirty="0"/>
              <a:t> Neural Networks</a:t>
            </a:r>
          </a:p>
          <a:p>
            <a:pPr algn="r" eaLnBrk="1" fontAlgn="auto" hangingPunct="1">
              <a:spcAft>
                <a:spcPts val="0"/>
              </a:spcAft>
              <a:defRPr/>
            </a:pPr>
            <a:r>
              <a:rPr lang="es-CO" sz="1400" dirty="0" err="1"/>
              <a:t>Slide</a:t>
            </a:r>
            <a:r>
              <a:rPr lang="es-CO" sz="1400" dirty="0"/>
              <a:t> 1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2B3108C4-07D9-BD5E-D06D-41B4DA6777F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1105"/>
          <a:stretch/>
        </p:blipFill>
        <p:spPr>
          <a:xfrm>
            <a:off x="143508" y="1484784"/>
            <a:ext cx="8856984" cy="3632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759791"/>
      </p:ext>
    </p:extLst>
  </p:cSld>
  <p:clrMapOvr>
    <a:masterClrMapping/>
  </p:clrMapOvr>
  <p:transition spd="slow">
    <p:cover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1 Título">
            <a:extLst>
              <a:ext uri="{FF2B5EF4-FFF2-40B4-BE49-F238E27FC236}">
                <a16:creationId xmlns:a16="http://schemas.microsoft.com/office/drawing/2014/main" id="{F05B0A6D-5974-C7C9-4290-ECD557CC9B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92613" y="168275"/>
            <a:ext cx="4643437" cy="295275"/>
          </a:xfrm>
        </p:spPr>
        <p:txBody>
          <a:bodyPr/>
          <a:lstStyle/>
          <a:p>
            <a:pPr eaLnBrk="1" hangingPunct="1"/>
            <a:r>
              <a:rPr lang="es-CO" altLang="es-CO" sz="1400"/>
              <a:t>Seminario de astronomía – 27/11/2023</a:t>
            </a:r>
          </a:p>
        </p:txBody>
      </p:sp>
      <p:sp>
        <p:nvSpPr>
          <p:cNvPr id="3" name="2 Subtítulo">
            <a:extLst>
              <a:ext uri="{FF2B5EF4-FFF2-40B4-BE49-F238E27FC236}">
                <a16:creationId xmlns:a16="http://schemas.microsoft.com/office/drawing/2014/main" id="{5002C112-9230-3615-E6E2-5395B9BF38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63713" y="5876925"/>
            <a:ext cx="7272337" cy="838200"/>
          </a:xfrm>
        </p:spPr>
        <p:txBody>
          <a:bodyPr rtlCol="0">
            <a:normAutofit/>
          </a:bodyPr>
          <a:lstStyle/>
          <a:p>
            <a:pPr algn="r" eaLnBrk="1" fontAlgn="auto" hangingPunct="1">
              <a:spcAft>
                <a:spcPts val="0"/>
              </a:spcAft>
              <a:defRPr/>
            </a:pPr>
            <a:r>
              <a:rPr lang="es-CO" sz="1400" dirty="0"/>
              <a:t>V. Torres-Gomez</a:t>
            </a:r>
          </a:p>
          <a:p>
            <a:pPr algn="r" eaLnBrk="1" fontAlgn="auto" hangingPunct="1">
              <a:spcAft>
                <a:spcPts val="0"/>
              </a:spcAft>
              <a:defRPr/>
            </a:pPr>
            <a:r>
              <a:rPr lang="es-CO" sz="1400" dirty="0"/>
              <a:t>Estimación de la masa estelar de galaxias con </a:t>
            </a:r>
            <a:r>
              <a:rPr lang="es-CO" sz="1400" dirty="0" err="1"/>
              <a:t>Graph</a:t>
            </a:r>
            <a:r>
              <a:rPr lang="es-CO" sz="1400" dirty="0"/>
              <a:t> Neural Networks</a:t>
            </a:r>
          </a:p>
          <a:p>
            <a:pPr algn="r" eaLnBrk="1" fontAlgn="auto" hangingPunct="1">
              <a:spcAft>
                <a:spcPts val="0"/>
              </a:spcAft>
              <a:defRPr/>
            </a:pPr>
            <a:r>
              <a:rPr lang="es-CO" sz="1400" dirty="0" err="1"/>
              <a:t>Slide</a:t>
            </a:r>
            <a:r>
              <a:rPr lang="es-CO" sz="1400" dirty="0"/>
              <a:t> 1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" name="Tabla 3">
                <a:extLst>
                  <a:ext uri="{FF2B5EF4-FFF2-40B4-BE49-F238E27FC236}">
                    <a16:creationId xmlns:a16="http://schemas.microsoft.com/office/drawing/2014/main" id="{41EA392D-92DE-7D2D-7DB7-FF6CEE317A8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02490076"/>
                  </p:ext>
                </p:extLst>
              </p:nvPr>
            </p:nvGraphicFramePr>
            <p:xfrm>
              <a:off x="1524000" y="2999230"/>
              <a:ext cx="6096000" cy="148444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2032000">
                      <a:extLst>
                        <a:ext uri="{9D8B030D-6E8A-4147-A177-3AD203B41FA5}">
                          <a16:colId xmlns:a16="http://schemas.microsoft.com/office/drawing/2014/main" val="3126191519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3852774483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299528179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𝑹𝒐𝒔𝒆𝒕𝒕𝒆</m:t>
                                </m:r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𝒏𝒖𝒎𝒃𝒆𝒓</m:t>
                                </m:r>
                              </m:oMath>
                            </m:oMathPara>
                          </a14:m>
                          <a:endParaRPr lang="es-CO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𝑹</m:t>
                                    </m:r>
                                  </m:e>
                                  <m:sup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s-CO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𝒎𝒔𝒆</m:t>
                                </m:r>
                              </m:oMath>
                            </m:oMathPara>
                          </a14:m>
                          <a:endParaRPr lang="es-CO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80893237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 (</m:t>
                                </m:r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𝑡𝑟𝑎𝑖𝑛</m:t>
                                </m:r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s-CO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O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1.000</m:t>
                                </m:r>
                              </m:oMath>
                            </m:oMathPara>
                          </a14:m>
                          <a:endParaRPr lang="es-CO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O" sz="1800" b="0" i="1" kern="1200" dirty="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0.0515</m:t>
                                </m:r>
                              </m:oMath>
                            </m:oMathPara>
                          </a14:m>
                          <a:endParaRPr lang="es-CO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1378913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O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6 (</m:t>
                                </m:r>
                                <m:r>
                                  <a:rPr lang="es-CO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𝑡𝑒𝑠𝑡</m:t>
                                </m:r>
                                <m:r>
                                  <a:rPr lang="es-CO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s-CO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O" sz="1800" b="0" i="1" kern="1200" dirty="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0.8612</m:t>
                                </m:r>
                              </m:oMath>
                            </m:oMathPara>
                          </a14:m>
                          <a:endParaRPr lang="es-CO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O" sz="1800" b="0" i="1" kern="1200" dirty="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0.0596</m:t>
                                </m:r>
                              </m:oMath>
                            </m:oMathPara>
                          </a14:m>
                          <a:endParaRPr lang="es-CO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82061590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O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7 (</m:t>
                                </m:r>
                                <m:r>
                                  <a:rPr lang="es-CO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𝑡𝑒𝑠𝑡</m:t>
                                </m:r>
                                <m:r>
                                  <a:rPr lang="es-CO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s-CO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O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0.8504</m:t>
                                </m:r>
                              </m:oMath>
                            </m:oMathPara>
                          </a14:m>
                          <a:endParaRPr lang="es-CO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O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0.0637</m:t>
                                </m:r>
                              </m:oMath>
                            </m:oMathPara>
                          </a14:m>
                          <a:endParaRPr lang="es-CO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87874620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4" name="Tabla 3">
                <a:extLst>
                  <a:ext uri="{FF2B5EF4-FFF2-40B4-BE49-F238E27FC236}">
                    <a16:creationId xmlns:a16="http://schemas.microsoft.com/office/drawing/2014/main" id="{41EA392D-92DE-7D2D-7DB7-FF6CEE317A8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02490076"/>
                  </p:ext>
                </p:extLst>
              </p:nvPr>
            </p:nvGraphicFramePr>
            <p:xfrm>
              <a:off x="1524000" y="2999230"/>
              <a:ext cx="6096000" cy="148444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2032000">
                      <a:extLst>
                        <a:ext uri="{9D8B030D-6E8A-4147-A177-3AD203B41FA5}">
                          <a16:colId xmlns:a16="http://schemas.microsoft.com/office/drawing/2014/main" val="3126191519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3852774483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2995281791"/>
                        </a:ext>
                      </a:extLst>
                    </a:gridCol>
                  </a:tblGrid>
                  <a:tr h="371920"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625" t="-3333" r="-201250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00625" t="-3333" r="-101250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00625" t="-3333" r="-1250" b="-31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0893237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625" t="-106897" r="-201250" b="-2206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00625" t="-106897" r="-101250" b="-2206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00625" t="-106897" r="-1250" b="-2206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1378913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625" t="-200000" r="-201250" b="-11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00625" t="-200000" r="-101250" b="-11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00625" t="-200000" r="-1250" b="-11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2061590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625" t="-310345" r="-201250" b="-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00625" t="-310345" r="-101250" b="-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00625" t="-310345" r="-1250" b="-1724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8787462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CuadroTexto 5">
            <a:extLst>
              <a:ext uri="{FF2B5EF4-FFF2-40B4-BE49-F238E27FC236}">
                <a16:creationId xmlns:a16="http://schemas.microsoft.com/office/drawing/2014/main" id="{048B8A32-5C15-F27B-B729-8032652F0D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34558" y="1328976"/>
            <a:ext cx="3271947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s-CO" altLang="es-CO" sz="3600" b="1" dirty="0"/>
              <a:t>Modelo Lineal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B09DB7F1-FDF5-935F-423B-863C7102361F}"/>
              </a:ext>
            </a:extLst>
          </p:cNvPr>
          <p:cNvSpPr txBox="1"/>
          <p:nvPr/>
        </p:nvSpPr>
        <p:spPr>
          <a:xfrm>
            <a:off x="2936025" y="1975307"/>
            <a:ext cx="3271947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es-CO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Algunos resultados de prueba</a:t>
            </a:r>
            <a:endParaRPr lang="es-CO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422747"/>
      </p:ext>
    </p:extLst>
  </p:cSld>
  <p:clrMapOvr>
    <a:masterClrMapping/>
  </p:clrMapOvr>
  <p:transition spd="slow">
    <p:cover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1 Título">
            <a:extLst>
              <a:ext uri="{FF2B5EF4-FFF2-40B4-BE49-F238E27FC236}">
                <a16:creationId xmlns:a16="http://schemas.microsoft.com/office/drawing/2014/main" id="{F05B0A6D-5974-C7C9-4290-ECD557CC9B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92613" y="168275"/>
            <a:ext cx="4643437" cy="295275"/>
          </a:xfrm>
        </p:spPr>
        <p:txBody>
          <a:bodyPr/>
          <a:lstStyle/>
          <a:p>
            <a:pPr eaLnBrk="1" hangingPunct="1"/>
            <a:r>
              <a:rPr lang="es-CO" altLang="es-CO" sz="1400"/>
              <a:t>Seminario de astronomía – 27/11/2023</a:t>
            </a:r>
          </a:p>
        </p:txBody>
      </p:sp>
      <p:sp>
        <p:nvSpPr>
          <p:cNvPr id="3" name="2 Subtítulo">
            <a:extLst>
              <a:ext uri="{FF2B5EF4-FFF2-40B4-BE49-F238E27FC236}">
                <a16:creationId xmlns:a16="http://schemas.microsoft.com/office/drawing/2014/main" id="{5002C112-9230-3615-E6E2-5395B9BF38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63713" y="5876925"/>
            <a:ext cx="7272337" cy="838200"/>
          </a:xfrm>
        </p:spPr>
        <p:txBody>
          <a:bodyPr rtlCol="0">
            <a:normAutofit/>
          </a:bodyPr>
          <a:lstStyle/>
          <a:p>
            <a:pPr algn="r" eaLnBrk="1" fontAlgn="auto" hangingPunct="1">
              <a:spcAft>
                <a:spcPts val="0"/>
              </a:spcAft>
              <a:defRPr/>
            </a:pPr>
            <a:r>
              <a:rPr lang="es-CO" sz="1400" dirty="0"/>
              <a:t>V. Torres-Gomez</a:t>
            </a:r>
          </a:p>
          <a:p>
            <a:pPr algn="r" eaLnBrk="1" fontAlgn="auto" hangingPunct="1">
              <a:spcAft>
                <a:spcPts val="0"/>
              </a:spcAft>
              <a:defRPr/>
            </a:pPr>
            <a:r>
              <a:rPr lang="es-CO" sz="1400" dirty="0"/>
              <a:t>Estimación de la masa estelar de galaxias con </a:t>
            </a:r>
            <a:r>
              <a:rPr lang="es-CO" sz="1400" dirty="0" err="1"/>
              <a:t>Graph</a:t>
            </a:r>
            <a:r>
              <a:rPr lang="es-CO" sz="1400" dirty="0"/>
              <a:t> Neural Networks</a:t>
            </a:r>
          </a:p>
          <a:p>
            <a:pPr algn="r" eaLnBrk="1" fontAlgn="auto" hangingPunct="1">
              <a:spcAft>
                <a:spcPts val="0"/>
              </a:spcAft>
              <a:defRPr/>
            </a:pPr>
            <a:r>
              <a:rPr lang="es-CO" sz="1400" dirty="0" err="1"/>
              <a:t>Slide</a:t>
            </a:r>
            <a:r>
              <a:rPr lang="es-CO" sz="1400" dirty="0"/>
              <a:t> 1</a:t>
            </a:r>
          </a:p>
        </p:txBody>
      </p:sp>
      <p:sp>
        <p:nvSpPr>
          <p:cNvPr id="13315" name="CuadroTexto 5">
            <a:extLst>
              <a:ext uri="{FF2B5EF4-FFF2-40B4-BE49-F238E27FC236}">
                <a16:creationId xmlns:a16="http://schemas.microsoft.com/office/drawing/2014/main" id="{81FE042E-7576-D1FA-C75D-99B6D5276D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1941" y="2685805"/>
            <a:ext cx="327194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s-CO" altLang="es-CO" b="1" dirty="0" err="1"/>
              <a:t>Random</a:t>
            </a:r>
            <a:r>
              <a:rPr lang="es-CO" altLang="es-CO" b="1" dirty="0"/>
              <a:t> Forest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58919DE6-0C66-D19B-48D8-FDAD7E4FABA3}"/>
              </a:ext>
            </a:extLst>
          </p:cNvPr>
          <p:cNvSpPr txBox="1"/>
          <p:nvPr/>
        </p:nvSpPr>
        <p:spPr>
          <a:xfrm>
            <a:off x="291941" y="3286968"/>
            <a:ext cx="3064607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es-CO" b="0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Model</a:t>
            </a:r>
            <a:r>
              <a:rPr lang="es-CO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 RF con flujos G, R, Z, W1, W2 y </a:t>
            </a:r>
            <a:r>
              <a:rPr lang="es-CO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redshift</a:t>
            </a:r>
            <a:r>
              <a:rPr lang="es-CO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Z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9D3E1BC-E280-7D73-73DB-94783673CC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6512" y="980728"/>
            <a:ext cx="5419538" cy="4583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426271"/>
      </p:ext>
    </p:extLst>
  </p:cSld>
  <p:clrMapOvr>
    <a:masterClrMapping/>
  </p:clrMapOvr>
  <p:transition spd="slow">
    <p:cover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1 Título">
            <a:extLst>
              <a:ext uri="{FF2B5EF4-FFF2-40B4-BE49-F238E27FC236}">
                <a16:creationId xmlns:a16="http://schemas.microsoft.com/office/drawing/2014/main" id="{F05B0A6D-5974-C7C9-4290-ECD557CC9B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92613" y="168275"/>
            <a:ext cx="4643437" cy="295275"/>
          </a:xfrm>
        </p:spPr>
        <p:txBody>
          <a:bodyPr/>
          <a:lstStyle/>
          <a:p>
            <a:pPr eaLnBrk="1" hangingPunct="1"/>
            <a:r>
              <a:rPr lang="es-CO" altLang="es-CO" sz="1400"/>
              <a:t>Seminario de astronomía – 27/11/2023</a:t>
            </a:r>
          </a:p>
        </p:txBody>
      </p:sp>
      <p:sp>
        <p:nvSpPr>
          <p:cNvPr id="3" name="2 Subtítulo">
            <a:extLst>
              <a:ext uri="{FF2B5EF4-FFF2-40B4-BE49-F238E27FC236}">
                <a16:creationId xmlns:a16="http://schemas.microsoft.com/office/drawing/2014/main" id="{5002C112-9230-3615-E6E2-5395B9BF38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63713" y="5876925"/>
            <a:ext cx="7272337" cy="838200"/>
          </a:xfrm>
        </p:spPr>
        <p:txBody>
          <a:bodyPr rtlCol="0">
            <a:normAutofit/>
          </a:bodyPr>
          <a:lstStyle/>
          <a:p>
            <a:pPr algn="r" eaLnBrk="1" fontAlgn="auto" hangingPunct="1">
              <a:spcAft>
                <a:spcPts val="0"/>
              </a:spcAft>
              <a:defRPr/>
            </a:pPr>
            <a:r>
              <a:rPr lang="es-CO" sz="1400" dirty="0"/>
              <a:t>V. Torres-Gomez</a:t>
            </a:r>
          </a:p>
          <a:p>
            <a:pPr algn="r" eaLnBrk="1" fontAlgn="auto" hangingPunct="1">
              <a:spcAft>
                <a:spcPts val="0"/>
              </a:spcAft>
              <a:defRPr/>
            </a:pPr>
            <a:r>
              <a:rPr lang="es-CO" sz="1400" dirty="0"/>
              <a:t>Estimación de la masa estelar de galaxias con </a:t>
            </a:r>
            <a:r>
              <a:rPr lang="es-CO" sz="1400" dirty="0" err="1"/>
              <a:t>Graph</a:t>
            </a:r>
            <a:r>
              <a:rPr lang="es-CO" sz="1400" dirty="0"/>
              <a:t> Neural Networks</a:t>
            </a:r>
          </a:p>
          <a:p>
            <a:pPr algn="r" eaLnBrk="1" fontAlgn="auto" hangingPunct="1">
              <a:spcAft>
                <a:spcPts val="0"/>
              </a:spcAft>
              <a:defRPr/>
            </a:pPr>
            <a:r>
              <a:rPr lang="es-CO" sz="1400" dirty="0" err="1"/>
              <a:t>Slide</a:t>
            </a:r>
            <a:r>
              <a:rPr lang="es-CO" sz="1400" dirty="0"/>
              <a:t> 1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A0A0705C-FA4D-DF25-5B14-594F96957F57}"/>
                  </a:ext>
                </a:extLst>
              </p:cNvPr>
              <p:cNvSpPr txBox="1"/>
              <p:nvPr/>
            </p:nvSpPr>
            <p:spPr>
              <a:xfrm>
                <a:off x="672495" y="1050004"/>
                <a:ext cx="779900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eaLnBrk="1" fontAlgn="auto" hangingPunct="1">
                  <a:spcBef>
                    <a:spcPct val="2000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s-CO" sz="2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𝑚𝑠𝑒</m:t>
                      </m:r>
                      <m:r>
                        <a:rPr kumimoji="0" lang="es-CO" sz="2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=0.0515</m:t>
                      </m:r>
                    </m:oMath>
                  </m:oMathPara>
                </a14:m>
                <a:endParaRPr kumimoji="0" lang="es-CO" sz="24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</a:endParaRPr>
              </a:p>
            </p:txBody>
          </p:sp>
        </mc:Choice>
        <mc:Fallback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A0A0705C-FA4D-DF25-5B14-594F96957F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495" y="1050004"/>
                <a:ext cx="7799007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Marcador de contenido 1">
            <a:extLst>
              <a:ext uri="{FF2B5EF4-FFF2-40B4-BE49-F238E27FC236}">
                <a16:creationId xmlns:a16="http://schemas.microsoft.com/office/drawing/2014/main" id="{1404578C-4403-B36C-AF7C-357710EA995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852" b="49933"/>
          <a:stretch/>
        </p:blipFill>
        <p:spPr bwMode="auto">
          <a:xfrm>
            <a:off x="150402" y="2060848"/>
            <a:ext cx="8843195" cy="3456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64520509"/>
      </p:ext>
    </p:extLst>
  </p:cSld>
  <p:clrMapOvr>
    <a:masterClrMapping/>
  </p:clrMapOvr>
  <p:transition spd="slow">
    <p:cover/>
  </p:transition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/>
      <a:lstStyle>
        <a:defPPr marL="0" marR="0" indent="0" algn="l" defTabSz="914400" rtl="0" eaLnBrk="1" fontAlgn="auto" latinLnBrk="0" hangingPunct="1">
          <a:lnSpc>
            <a:spcPct val="100000"/>
          </a:lnSpc>
          <a:spcBef>
            <a:spcPct val="20000"/>
          </a:spcBef>
          <a:spcAft>
            <a:spcPts val="0"/>
          </a:spcAft>
          <a:buClrTx/>
          <a:buSzTx/>
          <a:buFont typeface="Arial" pitchFamily="34" charset="0"/>
          <a:buNone/>
          <a:tabLst/>
          <a:defRPr kumimoji="0" sz="1400" b="0" i="0" u="none" strike="noStrike" kern="1200" cap="none" spc="0" normalizeH="0" baseline="0" noProof="0" dirty="0" smtClean="0">
            <a:ln>
              <a:noFill/>
            </a:ln>
            <a:solidFill>
              <a:schemeClr val="tx1"/>
            </a:solidFill>
            <a:effectLst/>
            <a:uLnTx/>
            <a:uFillTx/>
            <a:latin typeface="Arial" pitchFamily="34" charset="0"/>
            <a:ea typeface="+mn-ea"/>
            <a:cs typeface="Arial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649</TotalTime>
  <Words>309</Words>
  <Application>Microsoft Macintosh PowerPoint</Application>
  <PresentationFormat>Presentación en pantalla (4:3)</PresentationFormat>
  <Paragraphs>72</Paragraphs>
  <Slides>10</Slides>
  <Notes>9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3" baseType="lpstr">
      <vt:lpstr>Arial</vt:lpstr>
      <vt:lpstr>Calibri</vt:lpstr>
      <vt:lpstr>Tema de Office</vt:lpstr>
      <vt:lpstr>Seminario de astronomía – 27/11/2023</vt:lpstr>
      <vt:lpstr>Seminario de astronomía – 27/11/2023</vt:lpstr>
      <vt:lpstr>Seminario de astronomía – 27/11/2023</vt:lpstr>
      <vt:lpstr>Seminario de astronomía – 27/11/2023</vt:lpstr>
      <vt:lpstr>Seminario de astronomía – 27/11/2023</vt:lpstr>
      <vt:lpstr>Seminario de astronomía – 27/11/2023</vt:lpstr>
      <vt:lpstr>Seminario de astronomía – 27/11/2023</vt:lpstr>
      <vt:lpstr>Seminario de astronomía – 27/11/2023</vt:lpstr>
      <vt:lpstr>Seminario de astronomía – 27/11/2023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Hugo</dc:creator>
  <cp:lastModifiedBy>Valeria Torres Gomez</cp:lastModifiedBy>
  <cp:revision>19</cp:revision>
  <dcterms:created xsi:type="dcterms:W3CDTF">2008-03-11T21:51:34Z</dcterms:created>
  <dcterms:modified xsi:type="dcterms:W3CDTF">2023-11-10T04:05:05Z</dcterms:modified>
</cp:coreProperties>
</file>